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70" r:id="rId3"/>
    <p:sldId id="315" r:id="rId4"/>
    <p:sldId id="258" r:id="rId5"/>
    <p:sldId id="274" r:id="rId6"/>
    <p:sldId id="275" r:id="rId7"/>
    <p:sldId id="263" r:id="rId8"/>
    <p:sldId id="276" r:id="rId9"/>
    <p:sldId id="277" r:id="rId10"/>
    <p:sldId id="260" r:id="rId11"/>
    <p:sldId id="262" r:id="rId12"/>
    <p:sldId id="264" r:id="rId13"/>
    <p:sldId id="265" r:id="rId14"/>
    <p:sldId id="292" r:id="rId15"/>
    <p:sldId id="301" r:id="rId16"/>
    <p:sldId id="302" r:id="rId17"/>
    <p:sldId id="303" r:id="rId18"/>
    <p:sldId id="304" r:id="rId19"/>
    <p:sldId id="305" r:id="rId20"/>
    <p:sldId id="306" r:id="rId21"/>
    <p:sldId id="307" r:id="rId22"/>
    <p:sldId id="308" r:id="rId23"/>
    <p:sldId id="313" r:id="rId24"/>
    <p:sldId id="314" r:id="rId25"/>
    <p:sldId id="309" r:id="rId26"/>
    <p:sldId id="310" r:id="rId27"/>
    <p:sldId id="349" r:id="rId28"/>
    <p:sldId id="350" r:id="rId29"/>
    <p:sldId id="351" r:id="rId30"/>
    <p:sldId id="352" r:id="rId31"/>
    <p:sldId id="268" r:id="rId32"/>
    <p:sldId id="29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NKATESH_CSE _106" initials="V_"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269C1F-4890-4BE9-94D0-C5645674B684}"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269C1F-4890-4BE9-94D0-C5645674B684}"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269C1F-4890-4BE9-94D0-C5645674B684}"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269C1F-4890-4BE9-94D0-C5645674B684}"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265C47-F374-4172-B6B5-433E2ADE5828}"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269C1F-4890-4BE9-94D0-C5645674B684}"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269C1F-4890-4BE9-94D0-C5645674B684}" type="datetimeFigureOut">
              <a:rPr lang="en-IN" smtClean="0"/>
              <a:t>26-08-2022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269C1F-4890-4BE9-94D0-C5645674B684}" type="datetimeFigureOut">
              <a:rPr lang="en-IN" smtClean="0"/>
              <a:t>26-08-2022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69C1F-4890-4BE9-94D0-C5645674B684}"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69C1F-4890-4BE9-94D0-C5645674B684}"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69C1F-4890-4BE9-94D0-C5645674B684}"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269C1F-4890-4BE9-94D0-C5645674B684}" type="datetimeFigureOut">
              <a:rPr lang="en-IN" smtClean="0"/>
              <a:t>26-08-2022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269C1F-4890-4BE9-94D0-C5645674B684}"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269C1F-4890-4BE9-94D0-C5645674B684}" type="datetimeFigureOut">
              <a:rPr lang="en-IN" smtClean="0"/>
              <a:t>26-08-2022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269C1F-4890-4BE9-94D0-C5645674B684}" type="datetimeFigureOut">
              <a:rPr lang="en-IN" smtClean="0"/>
              <a:t>26-08-2022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69C1F-4890-4BE9-94D0-C5645674B684}" type="datetimeFigureOut">
              <a:rPr lang="en-IN" smtClean="0"/>
              <a:t>26-08-2022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269C1F-4890-4BE9-94D0-C5645674B684}"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269C1F-4890-4BE9-94D0-C5645674B684}" type="datetimeFigureOut">
              <a:rPr lang="en-IN" smtClean="0"/>
              <a:t>26-08-2022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265C47-F374-4172-B6B5-433E2ADE5828}"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A269C1F-4890-4BE9-94D0-C5645674B684}" type="datetimeFigureOut">
              <a:rPr lang="en-IN" smtClean="0"/>
              <a:t>26-08-2022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7265C47-F374-4172-B6B5-433E2ADE5828}"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98880" y="288758"/>
            <a:ext cx="7727291" cy="969496"/>
          </a:xfrm>
          <a:prstGeom prst="rect">
            <a:avLst/>
          </a:prstGeom>
          <a:noFill/>
        </p:spPr>
        <p:txBody>
          <a:bodyPr wrap="square">
            <a:spAutoFit/>
          </a:bodyPr>
          <a:lstStyle/>
          <a:p>
            <a:r>
              <a:rPr lang="en-US" sz="3300" b="1" dirty="0">
                <a:latin typeface="Times New Roman" panose="02020603050405020304" pitchFamily="18" charset="0"/>
                <a:cs typeface="Times New Roman" panose="02020603050405020304" pitchFamily="18" charset="0"/>
              </a:rPr>
              <a:t>                           </a:t>
            </a:r>
            <a:r>
              <a:rPr lang="en-US" sz="3300" b="1" i="1" dirty="0">
                <a:latin typeface="Times New Roman" panose="02020603050405020304" pitchFamily="18" charset="0"/>
                <a:cs typeface="Times New Roman" panose="02020603050405020304" pitchFamily="18" charset="0"/>
              </a:rPr>
              <a:t>Capstone Project</a:t>
            </a:r>
            <a:r>
              <a:rPr lang="en-US" sz="2400" b="1" dirty="0">
                <a:solidFill>
                  <a:srgbClr val="FFFF00"/>
                </a:solidFill>
                <a:latin typeface="Times New Roman" panose="02020603050405020304" pitchFamily="18" charset="0"/>
                <a:cs typeface="Times New Roman" panose="02020603050405020304" pitchFamily="18" charset="0"/>
              </a:rPr>
              <a:t>    </a:t>
            </a:r>
          </a:p>
          <a:p>
            <a:r>
              <a:rPr lang="en-US" sz="2400" b="1" dirty="0">
                <a:solidFill>
                  <a:srgbClr val="FFFF00"/>
                </a:solidFill>
                <a:latin typeface="Times New Roman" panose="02020603050405020304" pitchFamily="18" charset="0"/>
                <a:cs typeface="Times New Roman" panose="02020603050405020304" pitchFamily="18" charset="0"/>
              </a:rPr>
              <a:t>                                             Shop For Home </a:t>
            </a:r>
            <a:endParaRPr lang="en-IN" sz="2400" b="1" dirty="0">
              <a:solidFill>
                <a:srgbClr val="FFFF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838" y="1371459"/>
            <a:ext cx="8242725" cy="2743302"/>
          </a:xfrm>
          <a:prstGeom prst="rect">
            <a:avLst/>
          </a:prstGeom>
        </p:spPr>
      </p:pic>
      <p:sp>
        <p:nvSpPr>
          <p:cNvPr id="8" name="TextBox 7"/>
          <p:cNvSpPr txBox="1"/>
          <p:nvPr/>
        </p:nvSpPr>
        <p:spPr>
          <a:xfrm>
            <a:off x="8392160" y="4449476"/>
            <a:ext cx="2946400" cy="1908215"/>
          </a:xfrm>
          <a:prstGeom prst="rect">
            <a:avLst/>
          </a:prstGeom>
          <a:noFill/>
        </p:spPr>
        <p:txBody>
          <a:bodyPr wrap="square" rtlCol="0">
            <a:spAutoFit/>
          </a:bodyPr>
          <a:lstStyle/>
          <a:p>
            <a:r>
              <a:rPr lang="en-IN" sz="2800" dirty="0">
                <a:solidFill>
                  <a:srgbClr val="FFFF00"/>
                </a:solidFill>
                <a:latin typeface="Times New Roman" panose="02020603050405020304" pitchFamily="18" charset="0"/>
                <a:cs typeface="Times New Roman" panose="02020603050405020304" pitchFamily="18" charset="0"/>
              </a:rPr>
              <a:t>By</a:t>
            </a:r>
            <a:r>
              <a:rPr lang="en-IN" sz="2400" dirty="0">
                <a:latin typeface="Times New Roman" panose="02020603050405020304" pitchFamily="18" charset="0"/>
                <a:cs typeface="Times New Roman" panose="02020603050405020304" pitchFamily="18" charset="0"/>
              </a:rPr>
              <a:t> </a:t>
            </a:r>
          </a:p>
          <a:p>
            <a:r>
              <a:rPr lang="en-IN" sz="1800" b="1" dirty="0" err="1">
                <a:latin typeface="Times New Roman" panose="02020603050405020304" pitchFamily="18" charset="0"/>
                <a:cs typeface="Times New Roman" panose="02020603050405020304" pitchFamily="18" charset="0"/>
              </a:rPr>
              <a:t>Snehal</a:t>
            </a:r>
            <a:r>
              <a:rPr lang="en-IN" sz="1800" b="1" dirty="0">
                <a:latin typeface="Times New Roman" panose="02020603050405020304" pitchFamily="18" charset="0"/>
                <a:cs typeface="Times New Roman" panose="02020603050405020304" pitchFamily="18" charset="0"/>
              </a:rPr>
              <a:t> </a:t>
            </a:r>
            <a:r>
              <a:rPr lang="en-IN" sz="1800" b="1" dirty="0" err="1">
                <a:latin typeface="Times New Roman" panose="02020603050405020304" pitchFamily="18" charset="0"/>
                <a:cs typeface="Times New Roman" panose="02020603050405020304" pitchFamily="18" charset="0"/>
              </a:rPr>
              <a:t>Hubale</a:t>
            </a:r>
            <a:endParaRPr lang="en-IN" sz="1800" b="1" dirty="0">
              <a:latin typeface="Times New Roman" panose="02020603050405020304" pitchFamily="18" charset="0"/>
              <a:cs typeface="Times New Roman" panose="02020603050405020304" pitchFamily="18" charset="0"/>
            </a:endParaRPr>
          </a:p>
          <a:p>
            <a:r>
              <a:rPr lang="en-IN" sz="1800" b="1" i="0" dirty="0">
                <a:effectLst/>
                <a:latin typeface="Times New Roman" panose="02020603050405020304" pitchFamily="18" charset="0"/>
                <a:cs typeface="Times New Roman" panose="02020603050405020304" pitchFamily="18" charset="0"/>
              </a:rPr>
              <a:t>Mohammad Shaik </a:t>
            </a:r>
            <a:r>
              <a:rPr lang="en-IN" sz="1800" b="1" i="0" dirty="0" err="1">
                <a:effectLst/>
                <a:latin typeface="Times New Roman" panose="02020603050405020304" pitchFamily="18" charset="0"/>
                <a:cs typeface="Times New Roman" panose="02020603050405020304" pitchFamily="18" charset="0"/>
              </a:rPr>
              <a:t>Neelufar</a:t>
            </a:r>
            <a:endParaRPr lang="en-IN" sz="1800" b="1" i="0" dirty="0">
              <a:effectLst/>
              <a:latin typeface="Times New Roman" panose="02020603050405020304" pitchFamily="18" charset="0"/>
              <a:cs typeface="Times New Roman" panose="02020603050405020304" pitchFamily="18" charset="0"/>
            </a:endParaRPr>
          </a:p>
          <a:p>
            <a:r>
              <a:rPr lang="en-IN" sz="1800" b="1" i="0" dirty="0">
                <a:effectLst/>
                <a:latin typeface="Times New Roman" panose="02020603050405020304" pitchFamily="18" charset="0"/>
                <a:cs typeface="Times New Roman" panose="02020603050405020304" pitchFamily="18" charset="0"/>
              </a:rPr>
              <a:t>Thota </a:t>
            </a:r>
            <a:r>
              <a:rPr lang="en-IN" sz="1800" b="1" i="0" dirty="0" err="1">
                <a:effectLst/>
                <a:latin typeface="Times New Roman" panose="02020603050405020304" pitchFamily="18" charset="0"/>
                <a:cs typeface="Times New Roman" panose="02020603050405020304" pitchFamily="18" charset="0"/>
              </a:rPr>
              <a:t>Pushpalatha</a:t>
            </a:r>
            <a:endParaRPr lang="en-IN" sz="1800" b="1" i="0" dirty="0">
              <a:effectLst/>
              <a:latin typeface="Times New Roman" panose="02020603050405020304" pitchFamily="18" charset="0"/>
              <a:cs typeface="Times New Roman" panose="02020603050405020304" pitchFamily="18" charset="0"/>
            </a:endParaRPr>
          </a:p>
          <a:p>
            <a:r>
              <a:rPr lang="en-IN" sz="1800" b="1" i="0" dirty="0">
                <a:effectLst/>
                <a:latin typeface="Times New Roman" panose="02020603050405020304" pitchFamily="18" charset="0"/>
                <a:cs typeface="Times New Roman" panose="02020603050405020304" pitchFamily="18" charset="0"/>
              </a:rPr>
              <a:t>M Gaganasri</a:t>
            </a:r>
            <a:endParaRPr lang="en-IN" sz="1800" b="1" dirty="0">
              <a:latin typeface="Times New Roman" panose="02020603050405020304" pitchFamily="18" charset="0"/>
              <a:cs typeface="Times New Roman" panose="02020603050405020304" pitchFamily="18" charset="0"/>
            </a:endParaRPr>
          </a:p>
          <a:p>
            <a:r>
              <a:rPr lang="en-IN" sz="1800" b="1" i="0" dirty="0">
                <a:effectLst/>
                <a:latin typeface="Times New Roman" panose="02020603050405020304" pitchFamily="18" charset="0"/>
                <a:cs typeface="Times New Roman" panose="02020603050405020304" pitchFamily="18" charset="0"/>
              </a:rPr>
              <a:t>Vaibhav Gupta</a:t>
            </a:r>
            <a:endParaRPr lang="en-IN" b="1" dirty="0"/>
          </a:p>
        </p:txBody>
      </p:sp>
      <p:sp>
        <p:nvSpPr>
          <p:cNvPr id="11" name="TextBox 10"/>
          <p:cNvSpPr txBox="1"/>
          <p:nvPr/>
        </p:nvSpPr>
        <p:spPr>
          <a:xfrm>
            <a:off x="1198880" y="4836160"/>
            <a:ext cx="4236720" cy="815608"/>
          </a:xfrm>
          <a:prstGeom prst="rect">
            <a:avLst/>
          </a:prstGeom>
          <a:noFill/>
        </p:spPr>
        <p:txBody>
          <a:bodyPr wrap="square" rtlCol="0">
            <a:spAutoFit/>
          </a:bodyPr>
          <a:lstStyle/>
          <a:p>
            <a:r>
              <a:rPr lang="en-IN" sz="2200" b="1" dirty="0">
                <a:latin typeface="Times New Roman" panose="02020603050405020304" pitchFamily="18" charset="0"/>
                <a:cs typeface="Times New Roman" panose="02020603050405020304" pitchFamily="18" charset="0"/>
              </a:rPr>
              <a:t>JAVA+GCP  </a:t>
            </a:r>
            <a:r>
              <a:rPr lang="en-IN" sz="2500" b="1" dirty="0">
                <a:latin typeface="Times New Roman" panose="02020603050405020304" pitchFamily="18" charset="0"/>
                <a:cs typeface="Times New Roman" panose="02020603050405020304" pitchFamily="18" charset="0"/>
              </a:rPr>
              <a:t>C</a:t>
            </a:r>
            <a:r>
              <a:rPr lang="en-IN" sz="2200" b="1" dirty="0">
                <a:latin typeface="Times New Roman" panose="02020603050405020304" pitchFamily="18" charset="0"/>
                <a:cs typeface="Times New Roman" panose="02020603050405020304" pitchFamily="18" charset="0"/>
              </a:rPr>
              <a:t>2</a:t>
            </a:r>
          </a:p>
          <a:p>
            <a:r>
              <a:rPr lang="en-IN" sz="2200" b="1" dirty="0">
                <a:latin typeface="Times New Roman" panose="02020603050405020304" pitchFamily="18" charset="0"/>
                <a:cs typeface="Times New Roman" panose="02020603050405020304" pitchFamily="18" charset="0"/>
              </a:rPr>
              <a:t>Group – G11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263" y="88625"/>
            <a:ext cx="10353761" cy="1326321"/>
          </a:xfrm>
        </p:spPr>
        <p:txBody>
          <a:bodyPr/>
          <a:lstStyle/>
          <a:p>
            <a:r>
              <a:rPr lang="en-US" dirty="0"/>
              <a:t>User case diagram for customer</a:t>
            </a:r>
            <a:endParaRPr lang="en-IN" dirty="0"/>
          </a:p>
        </p:txBody>
      </p:sp>
      <p:pic>
        <p:nvPicPr>
          <p:cNvPr id="4" name="Content Placeholder 3"/>
          <p:cNvPicPr>
            <a:picLocks noGrp="1" noChangeAspect="1"/>
          </p:cNvPicPr>
          <p:nvPr>
            <p:ph idx="1"/>
          </p:nvPr>
        </p:nvPicPr>
        <p:blipFill rotWithShape="1">
          <a:blip r:embed="rId2"/>
          <a:srcRect l="7306" t="31800" r="21950" b="11661"/>
          <a:stretch>
            <a:fillRect/>
          </a:stretch>
        </p:blipFill>
        <p:spPr>
          <a:xfrm>
            <a:off x="2361460" y="1926454"/>
            <a:ext cx="7048869" cy="42251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56" y="0"/>
            <a:ext cx="10353761" cy="1326321"/>
          </a:xfrm>
        </p:spPr>
        <p:txBody>
          <a:bodyPr/>
          <a:lstStyle/>
          <a:p>
            <a:r>
              <a:rPr lang="en-US" dirty="0"/>
              <a:t>DATA FLOW DIAGRAM FOR USER LOGIN</a:t>
            </a:r>
            <a:endParaRPr lang="en-IN" dirty="0"/>
          </a:p>
        </p:txBody>
      </p:sp>
      <p:pic>
        <p:nvPicPr>
          <p:cNvPr id="4" name="Content Placeholder 3"/>
          <p:cNvPicPr>
            <a:picLocks noGrp="1" noChangeAspect="1"/>
          </p:cNvPicPr>
          <p:nvPr>
            <p:ph idx="1"/>
          </p:nvPr>
        </p:nvPicPr>
        <p:blipFill rotWithShape="1">
          <a:blip r:embed="rId2"/>
          <a:srcRect l="11652" t="27317" r="22161" b="18072"/>
          <a:stretch>
            <a:fillRect/>
          </a:stretch>
        </p:blipFill>
        <p:spPr>
          <a:xfrm>
            <a:off x="2842333" y="1961965"/>
            <a:ext cx="6507333" cy="40268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236737"/>
            <a:ext cx="10353761" cy="1326321"/>
          </a:xfrm>
        </p:spPr>
        <p:txBody>
          <a:bodyPr/>
          <a:lstStyle/>
          <a:p>
            <a:r>
              <a:rPr lang="en-US" dirty="0"/>
              <a:t>DATA FLOW DIAGRAM FOR ACCOUNT CREATION</a:t>
            </a:r>
            <a:endParaRPr lang="en-IN" dirty="0"/>
          </a:p>
        </p:txBody>
      </p:sp>
      <p:pic>
        <p:nvPicPr>
          <p:cNvPr id="4" name="Content Placeholder 3"/>
          <p:cNvPicPr>
            <a:picLocks noGrp="1" noChangeAspect="1"/>
          </p:cNvPicPr>
          <p:nvPr>
            <p:ph idx="1"/>
          </p:nvPr>
        </p:nvPicPr>
        <p:blipFill rotWithShape="1">
          <a:blip r:embed="rId2"/>
          <a:srcRect l="6557" t="31218" r="16333" b="27225"/>
          <a:stretch>
            <a:fillRect/>
          </a:stretch>
        </p:blipFill>
        <p:spPr>
          <a:xfrm>
            <a:off x="2370338" y="2689933"/>
            <a:ext cx="7247871" cy="29296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658126"/>
            <a:ext cx="10353761" cy="1326321"/>
          </a:xfrm>
        </p:spPr>
        <p:txBody>
          <a:bodyPr/>
          <a:lstStyle/>
          <a:p>
            <a:r>
              <a:rPr lang="en-US" dirty="0"/>
              <a:t>DATA FLOW DIAGRAM FOR PRODUCT SEARCH</a:t>
            </a:r>
            <a:endParaRPr lang="en-IN" dirty="0"/>
          </a:p>
        </p:txBody>
      </p:sp>
      <p:pic>
        <p:nvPicPr>
          <p:cNvPr id="4" name="Content Placeholder 3"/>
          <p:cNvPicPr>
            <a:picLocks noGrp="1" noChangeAspect="1"/>
          </p:cNvPicPr>
          <p:nvPr>
            <p:ph idx="1"/>
          </p:nvPr>
        </p:nvPicPr>
        <p:blipFill rotWithShape="1">
          <a:blip r:embed="rId2"/>
          <a:srcRect l="8698" t="34100" r="18817" b="32510"/>
          <a:stretch>
            <a:fillRect/>
          </a:stretch>
        </p:blipFill>
        <p:spPr>
          <a:xfrm>
            <a:off x="2166151" y="2849446"/>
            <a:ext cx="7812350" cy="25603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2240" y="1"/>
            <a:ext cx="9855316" cy="741679"/>
          </a:xfrm>
        </p:spPr>
        <p:txBody>
          <a:bodyPr>
            <a:normAutofit/>
          </a:bodyPr>
          <a:lstStyle/>
          <a:p>
            <a:r>
              <a:rPr lang="en-IN" dirty="0">
                <a:solidFill>
                  <a:schemeClr val="tx1"/>
                </a:solidFill>
              </a:rPr>
              <a:t>DATABASE SCHEMA</a:t>
            </a:r>
            <a:endParaRPr lang="en-IN" dirty="0"/>
          </a:p>
        </p:txBody>
      </p:sp>
      <p:pic>
        <p:nvPicPr>
          <p:cNvPr id="4" name="Content Placeholder 3" descr="eshop-db"/>
          <p:cNvPicPr>
            <a:picLocks noGrp="1" noChangeAspect="1"/>
          </p:cNvPicPr>
          <p:nvPr>
            <p:ph idx="1"/>
          </p:nvPr>
        </p:nvPicPr>
        <p:blipFill>
          <a:blip r:embed="rId2"/>
          <a:stretch>
            <a:fillRect/>
          </a:stretch>
        </p:blipFill>
        <p:spPr>
          <a:xfrm>
            <a:off x="579120" y="985046"/>
            <a:ext cx="11104880" cy="56874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1601"/>
            <a:ext cx="5730239" cy="396239"/>
          </a:xfrm>
        </p:spPr>
        <p:txBody>
          <a:bodyPr>
            <a:normAutofit fontScale="90000"/>
          </a:bodyPr>
          <a:lstStyle/>
          <a:p>
            <a:r>
              <a:rPr lang="en-IN" sz="2500" dirty="0">
                <a:solidFill>
                  <a:schemeClr val="tx1"/>
                </a:solidFill>
                <a:latin typeface="Times New Roman" panose="02020603050405020304" pitchFamily="18" charset="0"/>
                <a:cs typeface="Times New Roman" panose="02020603050405020304" pitchFamily="18" charset="0"/>
              </a:rPr>
              <a:t>HOME</a:t>
            </a:r>
            <a:r>
              <a:rPr lang="en-IN" sz="2500" dirty="0">
                <a:solidFill>
                  <a:schemeClr val="tx1"/>
                </a:solidFill>
              </a:rPr>
              <a:t> </a:t>
            </a:r>
            <a:r>
              <a:rPr lang="en-IN" sz="2500" dirty="0">
                <a:solidFill>
                  <a:schemeClr val="tx1"/>
                </a:solidFill>
                <a:latin typeface="Times New Roman" panose="02020603050405020304" pitchFamily="18" charset="0"/>
                <a:cs typeface="Times New Roman" panose="02020603050405020304" pitchFamily="18" charset="0"/>
              </a:rPr>
              <a:t>PAGE(Shop For Home</a:t>
            </a:r>
            <a:r>
              <a:rPr lang="en-IN" sz="2500" dirty="0">
                <a:solidFill>
                  <a:schemeClr val="tx1"/>
                </a:solidFill>
              </a:rPr>
              <a:t>)</a:t>
            </a:r>
            <a:endParaRPr lang="en-IN" sz="25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360" y="894080"/>
            <a:ext cx="10850880" cy="5405119"/>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2265679" cy="548640"/>
          </a:xfrm>
        </p:spPr>
        <p:txBody>
          <a:bodyPr>
            <a:normAutofit fontScale="90000"/>
          </a:bodyPr>
          <a:lstStyle/>
          <a:p>
            <a:r>
              <a:rPr lang="en-IN" dirty="0">
                <a:latin typeface="Times New Roman" panose="02020603050405020304" pitchFamily="18" charset="0"/>
                <a:cs typeface="Times New Roman" panose="02020603050405020304" pitchFamily="18" charset="0"/>
              </a:rPr>
              <a:t>SIGN UP</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440" y="690880"/>
            <a:ext cx="11043919" cy="5879604"/>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1761"/>
            <a:ext cx="2214880" cy="619760"/>
          </a:xfrm>
        </p:spPr>
        <p:txBody>
          <a:bodyPr>
            <a:normAutofit/>
          </a:bodyPr>
          <a:lstStyle/>
          <a:p>
            <a:r>
              <a:rPr lang="en-IN" sz="3100" dirty="0">
                <a:latin typeface="Times New Roman" panose="02020603050405020304" pitchFamily="18" charset="0"/>
                <a:cs typeface="Times New Roman" panose="02020603050405020304" pitchFamily="18" charset="0"/>
              </a:rPr>
              <a:t>Sign in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376" y="904240"/>
            <a:ext cx="10965143" cy="540512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321" y="1"/>
            <a:ext cx="7000241" cy="680720"/>
          </a:xfrm>
        </p:spPr>
        <p:txBody>
          <a:bodyPr>
            <a:normAutofit/>
          </a:bodyPr>
          <a:lstStyle/>
          <a:p>
            <a:r>
              <a:rPr lang="en-IN" sz="3100" dirty="0">
                <a:solidFill>
                  <a:schemeClr val="tx1"/>
                </a:solidFill>
                <a:latin typeface="Times New Roman" panose="02020603050405020304" pitchFamily="18" charset="0"/>
                <a:cs typeface="Times New Roman" panose="02020603050405020304" pitchFamily="18" charset="0"/>
              </a:rPr>
              <a:t>Home Page after login</a:t>
            </a:r>
            <a:endParaRPr lang="en-IN" sz="31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878" y="822960"/>
            <a:ext cx="11129961" cy="558800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1" y="1"/>
            <a:ext cx="3068319" cy="762000"/>
          </a:xfrm>
        </p:spPr>
        <p:txBody>
          <a:bodyPr>
            <a:normAutofit/>
          </a:bodyPr>
          <a:lstStyle/>
          <a:p>
            <a:r>
              <a:rPr lang="en-IN" sz="3100" dirty="0">
                <a:latin typeface="Times New Roman" panose="02020603050405020304" pitchFamily="18" charset="0"/>
                <a:cs typeface="Times New Roman" panose="02020603050405020304" pitchFamily="18" charset="0"/>
              </a:rPr>
              <a:t>CART OPTION</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800" y="955040"/>
            <a:ext cx="10820399" cy="527304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897" y="-186431"/>
            <a:ext cx="10353761" cy="1326321"/>
          </a:xfrm>
        </p:spPr>
        <p:txBody>
          <a:bodyPr/>
          <a:lstStyle/>
          <a:p>
            <a:r>
              <a:rPr lang="en-IN" dirty="0">
                <a:latin typeface="Times New Roman" panose="02020603050405020304" pitchFamily="18" charset="0"/>
                <a:cs typeface="Times New Roman" panose="02020603050405020304" pitchFamily="18" charset="0"/>
              </a:rPr>
              <a:t>Project objective</a:t>
            </a:r>
          </a:p>
        </p:txBody>
      </p:sp>
      <p:sp>
        <p:nvSpPr>
          <p:cNvPr id="3" name="Content Placeholder 2"/>
          <p:cNvSpPr>
            <a:spLocks noGrp="1"/>
          </p:cNvSpPr>
          <p:nvPr>
            <p:ph idx="1"/>
          </p:nvPr>
        </p:nvSpPr>
        <p:spPr>
          <a:xfrm>
            <a:off x="919119" y="803525"/>
            <a:ext cx="10353762" cy="1553595"/>
          </a:xfrm>
        </p:spPr>
        <p:txBody>
          <a:bodyPr>
            <a:normAutofit/>
          </a:bodyPr>
          <a:lstStyle/>
          <a:p>
            <a:pPr>
              <a:lnSpc>
                <a:spcPct val="170000"/>
              </a:lnSpc>
            </a:pPr>
            <a:r>
              <a:rPr lang="en-US" dirty="0">
                <a:latin typeface="Times New Roman" panose="02020603050405020304" pitchFamily="18" charset="0"/>
                <a:cs typeface="Times New Roman" panose="02020603050405020304" pitchFamily="18" charset="0"/>
              </a:rPr>
              <a:t>The objective of the project is to make an application in android platform to purchase items in an existing shop. In order to build such an application complete web support need to be provided. </a:t>
            </a:r>
          </a:p>
          <a:p>
            <a:endParaRPr lang="en-IN" dirty="0"/>
          </a:p>
        </p:txBody>
      </p:sp>
      <p:pic>
        <p:nvPicPr>
          <p:cNvPr id="5" name="Content Placeholder 4"/>
          <p:cNvPicPr>
            <a:picLocks noChangeAspect="1"/>
          </p:cNvPicPr>
          <p:nvPr/>
        </p:nvPicPr>
        <p:blipFill rotWithShape="1">
          <a:blip r:embed="rId2"/>
          <a:srcRect l="12959" t="13360" r="14615" b="27646"/>
          <a:stretch>
            <a:fillRect/>
          </a:stretch>
        </p:blipFill>
        <p:spPr>
          <a:xfrm>
            <a:off x="3922897" y="2755567"/>
            <a:ext cx="4175760" cy="303724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2580639" cy="802640"/>
          </a:xfrm>
        </p:spPr>
        <p:txBody>
          <a:bodyPr>
            <a:normAutofit/>
          </a:bodyPr>
          <a:lstStyle/>
          <a:p>
            <a:r>
              <a:rPr lang="en-IN" sz="3100" dirty="0">
                <a:latin typeface="Times New Roman" panose="02020603050405020304" pitchFamily="18" charset="0"/>
                <a:cs typeface="Times New Roman" panose="02020603050405020304" pitchFamily="18" charset="0"/>
              </a:rPr>
              <a:t>WISHLIST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041" y="894080"/>
            <a:ext cx="10627360" cy="541528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21" y="71121"/>
            <a:ext cx="2946399" cy="548640"/>
          </a:xfrm>
        </p:spPr>
        <p:txBody>
          <a:bodyPr>
            <a:normAutofit/>
          </a:bodyPr>
          <a:lstStyle/>
          <a:p>
            <a:r>
              <a:rPr lang="en-IN" sz="3100" dirty="0">
                <a:latin typeface="Times New Roman" panose="02020603050405020304" pitchFamily="18" charset="0"/>
                <a:cs typeface="Times New Roman" panose="02020603050405020304" pitchFamily="18" charset="0"/>
              </a:rPr>
              <a:t>ORDERS INFO</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1680" y="782320"/>
            <a:ext cx="10830559" cy="549656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71121"/>
            <a:ext cx="3352800" cy="650239"/>
          </a:xfrm>
        </p:spPr>
        <p:txBody>
          <a:bodyPr>
            <a:normAutofit/>
          </a:bodyPr>
          <a:lstStyle/>
          <a:p>
            <a:r>
              <a:rPr lang="en-IN" sz="3100" dirty="0">
                <a:latin typeface="Times New Roman" panose="02020603050405020304" pitchFamily="18" charset="0"/>
                <a:cs typeface="Times New Roman" panose="02020603050405020304" pitchFamily="18" charset="0"/>
              </a:rPr>
              <a:t>EDIT PROFILE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376" y="904240"/>
            <a:ext cx="10975304" cy="545592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8900765" cy="762000"/>
          </a:xfrm>
        </p:spPr>
        <p:txBody>
          <a:bodyPr>
            <a:normAutofit/>
          </a:bodyPr>
          <a:lstStyle/>
          <a:p>
            <a:r>
              <a:rPr lang="en-IN" sz="3100" dirty="0">
                <a:solidFill>
                  <a:srgbClr val="FFFF00"/>
                </a:solidFill>
                <a:latin typeface="Times New Roman" panose="02020603050405020304" pitchFamily="18" charset="0"/>
                <a:cs typeface="Times New Roman" panose="02020603050405020304" pitchFamily="18" charset="0"/>
              </a:rPr>
              <a:t>ADMIN ACTIONS </a:t>
            </a:r>
          </a:p>
        </p:txBody>
      </p:sp>
      <p:sp>
        <p:nvSpPr>
          <p:cNvPr id="3" name="Content Placeholder 2"/>
          <p:cNvSpPr>
            <a:spLocks noGrp="1"/>
          </p:cNvSpPr>
          <p:nvPr>
            <p:ph idx="1"/>
          </p:nvPr>
        </p:nvSpPr>
        <p:spPr/>
        <p:txBody>
          <a:bodyPr>
            <a:normAutofit/>
          </a:bodyPr>
          <a:lstStyle/>
          <a:p>
            <a:pPr lvl="6">
              <a:buFont typeface="Wingdings" panose="05000000000000000000" pitchFamily="2" charset="2"/>
              <a:buChar char="Ø"/>
            </a:pPr>
            <a:r>
              <a:rPr lang="en-IN" sz="2500" dirty="0"/>
              <a:t>User Management</a:t>
            </a:r>
          </a:p>
          <a:p>
            <a:pPr lvl="6">
              <a:buFont typeface="Wingdings" panose="05000000000000000000" pitchFamily="2" charset="2"/>
              <a:buChar char="Ø"/>
            </a:pPr>
            <a:r>
              <a:rPr lang="en-IN" sz="2500" dirty="0"/>
              <a:t>Products Management</a:t>
            </a:r>
          </a:p>
          <a:p>
            <a:pPr lvl="6">
              <a:buFont typeface="Wingdings" panose="05000000000000000000" pitchFamily="2" charset="2"/>
              <a:buChar char="Ø"/>
            </a:pPr>
            <a:r>
              <a:rPr lang="en-IN" sz="2500" dirty="0"/>
              <a:t>Bulk upload</a:t>
            </a:r>
          </a:p>
          <a:p>
            <a:pPr lvl="6">
              <a:buFont typeface="Wingdings" panose="05000000000000000000" pitchFamily="2" charset="2"/>
              <a:buChar char="Ø"/>
            </a:pPr>
            <a:r>
              <a:rPr lang="en-IN" sz="2500" dirty="0"/>
              <a:t>Download Sales Report</a:t>
            </a:r>
          </a:p>
          <a:p>
            <a:pPr lvl="6">
              <a:buFont typeface="Wingdings" panose="05000000000000000000" pitchFamily="2" charset="2"/>
              <a:buChar char="Ø"/>
            </a:pPr>
            <a:r>
              <a:rPr lang="en-IN" sz="2500" dirty="0"/>
              <a:t>Generate Discounts</a:t>
            </a:r>
          </a:p>
          <a:p>
            <a:pPr lvl="6">
              <a:buFont typeface="Wingdings" panose="05000000000000000000" pitchFamily="2" charset="2"/>
              <a:buChar char="Ø"/>
            </a:pPr>
            <a:endParaRPr lang="en-IN" sz="2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93041"/>
            <a:ext cx="4246879" cy="416560"/>
          </a:xfrm>
        </p:spPr>
        <p:txBody>
          <a:bodyPr>
            <a:normAutofit fontScale="90000"/>
          </a:bodyPr>
          <a:lstStyle/>
          <a:p>
            <a:r>
              <a:rPr lang="en-IN" sz="3100" dirty="0">
                <a:latin typeface="Times New Roman" panose="02020603050405020304" pitchFamily="18" charset="0"/>
                <a:cs typeface="Times New Roman" panose="02020603050405020304" pitchFamily="18" charset="0"/>
              </a:rPr>
              <a:t>User Management</a:t>
            </a:r>
            <a:br>
              <a:rPr lang="en-IN" sz="3200" dirty="0"/>
            </a:br>
            <a:endParaRPr lang="en-IN" sz="31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940" y="833119"/>
            <a:ext cx="11050940" cy="5713233"/>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1" y="182881"/>
            <a:ext cx="9977119" cy="528320"/>
          </a:xfrm>
        </p:spPr>
        <p:txBody>
          <a:bodyPr>
            <a:noAutofit/>
          </a:bodyPr>
          <a:lstStyle/>
          <a:p>
            <a:r>
              <a:rPr lang="en-IN" sz="2000" dirty="0">
                <a:latin typeface="Times New Roman" panose="02020603050405020304" pitchFamily="18" charset="0"/>
                <a:cs typeface="Times New Roman" panose="02020603050405020304" pitchFamily="18" charset="0"/>
              </a:rPr>
              <a:t>Products managements,  bulk upload &amp; download sales report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480" y="1016000"/>
            <a:ext cx="10708639" cy="539496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61" y="132081"/>
            <a:ext cx="4947919" cy="609599"/>
          </a:xfrm>
        </p:spPr>
        <p:txBody>
          <a:bodyPr>
            <a:noAutofit/>
          </a:bodyPr>
          <a:lstStyle/>
          <a:p>
            <a:r>
              <a:rPr lang="en-IN" sz="3000" dirty="0">
                <a:latin typeface="Times New Roman" panose="02020603050405020304" pitchFamily="18" charset="0"/>
                <a:cs typeface="Times New Roman" panose="02020603050405020304" pitchFamily="18" charset="0"/>
              </a:rPr>
              <a:t>Generate discounts</a:t>
            </a:r>
            <a:endParaRPr lang="en-IN" sz="30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1680" y="1090790"/>
            <a:ext cx="10861040" cy="5338264"/>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 DEPLOYMENT</a:t>
            </a:r>
          </a:p>
        </p:txBody>
      </p:sp>
      <p:pic>
        <p:nvPicPr>
          <p:cNvPr id="4" name="Content Placeholder 3"/>
          <p:cNvPicPr>
            <a:picLocks noGrp="1" noChangeAspect="1"/>
          </p:cNvPicPr>
          <p:nvPr>
            <p:ph idx="1"/>
          </p:nvPr>
        </p:nvPicPr>
        <p:blipFill>
          <a:blip r:embed="rId2"/>
          <a:stretch>
            <a:fillRect/>
          </a:stretch>
        </p:blipFill>
        <p:spPr>
          <a:xfrm>
            <a:off x="2566670" y="2096135"/>
            <a:ext cx="7046595" cy="36950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DEPLYOMENT</a:t>
            </a:r>
          </a:p>
        </p:txBody>
      </p:sp>
      <p:pic>
        <p:nvPicPr>
          <p:cNvPr id="4" name="Content Placeholder 3"/>
          <p:cNvPicPr>
            <a:picLocks noGrp="1" noChangeAspect="1"/>
          </p:cNvPicPr>
          <p:nvPr>
            <p:ph idx="1"/>
          </p:nvPr>
        </p:nvPicPr>
        <p:blipFill>
          <a:blip r:embed="rId2"/>
          <a:stretch>
            <a:fillRect/>
          </a:stretch>
        </p:blipFill>
        <p:spPr>
          <a:xfrm>
            <a:off x="1084580" y="2096135"/>
            <a:ext cx="10011410" cy="36950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 DEPLOYMENT</a:t>
            </a:r>
          </a:p>
        </p:txBody>
      </p:sp>
      <p:pic>
        <p:nvPicPr>
          <p:cNvPr id="4" name="Content Placeholder 4"/>
          <p:cNvPicPr>
            <a:picLocks noGrp="1" noChangeAspect="1"/>
          </p:cNvPicPr>
          <p:nvPr>
            <p:ph idx="1"/>
          </p:nvPr>
        </p:nvPicPr>
        <p:blipFill>
          <a:blip r:embed="rId2"/>
          <a:stretch>
            <a:fillRect/>
          </a:stretch>
        </p:blipFill>
        <p:spPr>
          <a:xfrm>
            <a:off x="913765" y="2500630"/>
            <a:ext cx="10353675" cy="28848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9455323" cy="457200"/>
          </a:xfrm>
        </p:spPr>
        <p:txBody>
          <a:bodyPr>
            <a:normAutofit fontScale="90000"/>
          </a:bodyPr>
          <a:lstStyle/>
          <a:p>
            <a:r>
              <a:rPr lang="en-IN" dirty="0"/>
              <a:t>introduction</a:t>
            </a:r>
          </a:p>
        </p:txBody>
      </p:sp>
      <p:sp>
        <p:nvSpPr>
          <p:cNvPr id="3" name="Content Placeholder 2"/>
          <p:cNvSpPr>
            <a:spLocks noGrp="1"/>
          </p:cNvSpPr>
          <p:nvPr>
            <p:ph idx="1"/>
          </p:nvPr>
        </p:nvSpPr>
        <p:spPr/>
        <p:txBody>
          <a:bodyPr>
            <a:noAutofit/>
          </a:bodyPr>
          <a:lstStyle/>
          <a:p>
            <a:r>
              <a:rPr lang="en-US" altLang="zh-CN" sz="2300" dirty="0">
                <a:latin typeface="Times New Roman" panose="02020603050405020304" pitchFamily="18" charset="0"/>
                <a:ea typeface="Arial" panose="020B0604020202020204" pitchFamily="34" charset="0"/>
                <a:cs typeface="Times New Roman" panose="02020603050405020304" pitchFamily="18" charset="0"/>
              </a:rPr>
              <a:t>Shop For Home  is a web application for shopping the home  decor stuff such as dinning </a:t>
            </a:r>
            <a:r>
              <a:rPr lang="en-US" altLang="zh-CN" sz="2300" dirty="0" err="1">
                <a:latin typeface="Times New Roman" panose="02020603050405020304" pitchFamily="18" charset="0"/>
                <a:ea typeface="Arial" panose="020B0604020202020204" pitchFamily="34" charset="0"/>
                <a:cs typeface="Times New Roman" panose="02020603050405020304" pitchFamily="18" charset="0"/>
              </a:rPr>
              <a:t>tavles,hanging</a:t>
            </a:r>
            <a:r>
              <a:rPr lang="en-US" altLang="zh-CN" sz="2300" dirty="0">
                <a:latin typeface="Times New Roman" panose="02020603050405020304" pitchFamily="18" charset="0"/>
                <a:ea typeface="Arial" panose="020B0604020202020204" pitchFamily="34" charset="0"/>
                <a:cs typeface="Times New Roman" panose="02020603050405020304" pitchFamily="18" charset="0"/>
              </a:rPr>
              <a:t> light ,</a:t>
            </a:r>
            <a:r>
              <a:rPr lang="en-US" altLang="zh-CN" sz="2300" dirty="0" err="1">
                <a:latin typeface="Times New Roman" panose="02020603050405020304" pitchFamily="18" charset="0"/>
                <a:ea typeface="Arial" panose="020B0604020202020204" pitchFamily="34" charset="0"/>
                <a:cs typeface="Times New Roman" panose="02020603050405020304" pitchFamily="18" charset="0"/>
              </a:rPr>
              <a:t>croceries</a:t>
            </a:r>
            <a:r>
              <a:rPr lang="en-US" altLang="zh-CN" sz="2300" dirty="0">
                <a:latin typeface="Times New Roman" panose="02020603050405020304" pitchFamily="18" charset="0"/>
                <a:ea typeface="Arial" panose="020B0604020202020204" pitchFamily="34" charset="0"/>
                <a:cs typeface="Times New Roman" panose="02020603050405020304" pitchFamily="18" charset="0"/>
              </a:rPr>
              <a:t> and  other home decoration are available  </a:t>
            </a:r>
          </a:p>
          <a:p>
            <a:r>
              <a:rPr lang="en-US" altLang="zh-CN" sz="2300" dirty="0">
                <a:latin typeface="Times New Roman" panose="02020603050405020304" pitchFamily="18" charset="0"/>
                <a:ea typeface="Arial" panose="020B0604020202020204" pitchFamily="34" charset="0"/>
                <a:cs typeface="Times New Roman" panose="02020603050405020304" pitchFamily="18" charset="0"/>
              </a:rPr>
              <a:t>Online shops give us the opportunity to shop 24/7, and also reward us with a ‘no pollution’ shopping experience</a:t>
            </a:r>
          </a:p>
          <a:p>
            <a:pPr algn="l">
              <a:defRPr/>
            </a:pPr>
            <a:r>
              <a:rPr lang="en-US" altLang="zh-CN" sz="2300" dirty="0">
                <a:latin typeface="Times New Roman" panose="02020603050405020304" pitchFamily="18" charset="0"/>
                <a:ea typeface="Arial" panose="020B0604020202020204" pitchFamily="34" charset="0"/>
                <a:cs typeface="Times New Roman" panose="02020603050405020304" pitchFamily="18" charset="0"/>
              </a:rPr>
              <a:t>reducing phone calls about availability, specifications, hours of operation or other information easily found on company and product pages</a:t>
            </a:r>
            <a:endParaRPr lang="en-IN" sz="2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F92AA-1163-2993-BC6D-87DBCCA24AF5}"/>
              </a:ext>
            </a:extLst>
          </p:cNvPr>
          <p:cNvSpPr>
            <a:spLocks noGrp="1"/>
          </p:cNvSpPr>
          <p:nvPr>
            <p:ph type="title"/>
          </p:nvPr>
        </p:nvSpPr>
        <p:spPr/>
        <p:txBody>
          <a:bodyPr/>
          <a:lstStyle/>
          <a:p>
            <a:r>
              <a:rPr lang="en-US" dirty="0"/>
              <a:t>CLOUD DEPLYOMENT</a:t>
            </a:r>
            <a:endParaRPr lang="en-IN" dirty="0"/>
          </a:p>
        </p:txBody>
      </p:sp>
      <p:pic>
        <p:nvPicPr>
          <p:cNvPr id="5" name="Content Placeholder 4">
            <a:extLst>
              <a:ext uri="{FF2B5EF4-FFF2-40B4-BE49-F238E27FC236}">
                <a16:creationId xmlns:a16="http://schemas.microsoft.com/office/drawing/2014/main" id="{C02DA961-1D58-D135-E222-1F1385E2BA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7676" y="2095499"/>
            <a:ext cx="8345103" cy="3804787"/>
          </a:xfrm>
        </p:spPr>
      </p:pic>
    </p:spTree>
    <p:extLst>
      <p:ext uri="{BB962C8B-B14F-4D97-AF65-F5344CB8AC3E}">
        <p14:creationId xmlns:p14="http://schemas.microsoft.com/office/powerpoint/2010/main" val="2552784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507" y="-142042"/>
            <a:ext cx="10353761" cy="1326321"/>
          </a:xfrm>
        </p:spPr>
        <p:txBody>
          <a:bodyPr/>
          <a:lstStyle/>
          <a:p>
            <a:r>
              <a:rPr lang="en-US" dirty="0"/>
              <a:t>conclusion</a:t>
            </a:r>
            <a:endParaRPr lang="en-IN" dirty="0"/>
          </a:p>
        </p:txBody>
      </p:sp>
      <p:sp>
        <p:nvSpPr>
          <p:cNvPr id="7" name="Content Placeholder 6"/>
          <p:cNvSpPr>
            <a:spLocks noGrp="1"/>
          </p:cNvSpPr>
          <p:nvPr>
            <p:ph idx="1"/>
          </p:nvPr>
        </p:nvSpPr>
        <p:spPr>
          <a:xfrm>
            <a:off x="919119" y="1118587"/>
            <a:ext cx="10353762" cy="5424256"/>
          </a:xfrm>
        </p:spPr>
        <p:txBody>
          <a:bodyPr>
            <a:normAutofit lnSpcReduction="10000"/>
          </a:bodyPr>
          <a:lstStyle/>
          <a:p>
            <a:pPr>
              <a:lnSpc>
                <a:spcPct val="150000"/>
              </a:lnSpc>
            </a:pPr>
            <a:r>
              <a:rPr lang="en-US" dirty="0"/>
              <a:t>The system has been developed with much care and free of errors and at the same time it is efficient and less time consuming.</a:t>
            </a:r>
          </a:p>
          <a:p>
            <a:pPr>
              <a:lnSpc>
                <a:spcPct val="150000"/>
              </a:lnSpc>
            </a:pPr>
            <a:r>
              <a:rPr lang="en-US" dirty="0"/>
              <a:t>The purpose of this project was to develop a web application and an android application for purchasing items from a shop.</a:t>
            </a:r>
          </a:p>
          <a:p>
            <a:pPr>
              <a:lnSpc>
                <a:spcPct val="150000"/>
              </a:lnSpc>
            </a:pPr>
            <a:r>
              <a:rPr lang="en-US" dirty="0"/>
              <a:t>This project helped us in gaining valuable information and practical knowledge on several topics like designing web pages using html &amp; </a:t>
            </a:r>
            <a:r>
              <a:rPr lang="en-US" dirty="0" err="1"/>
              <a:t>css</a:t>
            </a:r>
            <a:r>
              <a:rPr lang="en-US" dirty="0"/>
              <a:t>, usage of responsive templates, designing of android applications, and management of database using </a:t>
            </a:r>
            <a:r>
              <a:rPr lang="en-US" dirty="0" err="1"/>
              <a:t>mysql</a:t>
            </a:r>
            <a:r>
              <a:rPr lang="en-US" dirty="0"/>
              <a:t> . </a:t>
            </a:r>
          </a:p>
          <a:p>
            <a:pPr>
              <a:lnSpc>
                <a:spcPct val="150000"/>
              </a:lnSpc>
            </a:pPr>
            <a:r>
              <a:rPr lang="en-US" dirty="0"/>
              <a:t>The entire system is secured. Also the project helped us understanding about the development phases of a project and software development life cycle. We learned how to test different features of a project. </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0250" y="2760954"/>
            <a:ext cx="10353762" cy="6223247"/>
          </a:xfrm>
        </p:spPr>
        <p:txBody>
          <a:bodyPr>
            <a:normAutofit/>
          </a:bodyPr>
          <a:lstStyle/>
          <a:p>
            <a:pPr marL="0" indent="0">
              <a:buNone/>
            </a:pPr>
            <a:r>
              <a:rPr lang="en-IN" sz="7200"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342" y="68062"/>
            <a:ext cx="10353761" cy="1326321"/>
          </a:xfrm>
        </p:spPr>
        <p:txBody>
          <a:bodyPr/>
          <a:lstStyle/>
          <a:p>
            <a:r>
              <a:rPr lang="en-US" dirty="0"/>
              <a:t>TECHNOLOGIES AND TOOLS USED</a:t>
            </a:r>
            <a:endParaRPr lang="en-IN" dirty="0"/>
          </a:p>
        </p:txBody>
      </p:sp>
      <p:sp>
        <p:nvSpPr>
          <p:cNvPr id="3" name="Content Placeholder 2"/>
          <p:cNvSpPr>
            <a:spLocks noGrp="1"/>
          </p:cNvSpPr>
          <p:nvPr>
            <p:ph idx="1"/>
          </p:nvPr>
        </p:nvSpPr>
        <p:spPr>
          <a:xfrm>
            <a:off x="756925" y="1216242"/>
            <a:ext cx="10353762" cy="5228946"/>
          </a:xfrm>
        </p:spPr>
        <p:txBody>
          <a:bodyPr>
            <a:normAutofit fontScale="25000" lnSpcReduction="20000"/>
          </a:bodyPr>
          <a:lstStyle/>
          <a:p>
            <a:pPr marL="0" indent="0">
              <a:buNone/>
            </a:pPr>
            <a:r>
              <a:rPr lang="en-US" sz="8000" dirty="0">
                <a:latin typeface="Times New Roman" panose="02020603050405020304" pitchFamily="18" charset="0"/>
                <a:cs typeface="Times New Roman" panose="02020603050405020304" pitchFamily="18" charset="0"/>
              </a:rPr>
              <a:t>TECHNOLOGIES:</a:t>
            </a:r>
          </a:p>
          <a:p>
            <a:pPr marL="0" indent="0">
              <a:buNone/>
            </a:pPr>
            <a:r>
              <a:rPr lang="en-US" sz="8000" dirty="0">
                <a:latin typeface="Times New Roman" panose="02020603050405020304" pitchFamily="18" charset="0"/>
                <a:cs typeface="Times New Roman" panose="02020603050405020304" pitchFamily="18" charset="0"/>
              </a:rPr>
              <a:t>	Front-End:  HTML, CSS, JAVASCRIPT, BOOTSTRAP, ANGULAR 8</a:t>
            </a:r>
          </a:p>
          <a:p>
            <a:pPr marL="0" indent="0">
              <a:buNone/>
            </a:pPr>
            <a:r>
              <a:rPr lang="en-US" sz="8000" dirty="0">
                <a:latin typeface="Times New Roman" panose="02020603050405020304" pitchFamily="18" charset="0"/>
                <a:cs typeface="Times New Roman" panose="02020603050405020304" pitchFamily="18" charset="0"/>
              </a:rPr>
              <a:t>	Back-End:   SPRINGBOOT</a:t>
            </a:r>
          </a:p>
          <a:p>
            <a:pPr marL="0" indent="0">
              <a:buNone/>
            </a:pPr>
            <a:endParaRPr lang="en-US" sz="8000" dirty="0">
              <a:latin typeface="Times New Roman" panose="02020603050405020304" pitchFamily="18" charset="0"/>
              <a:cs typeface="Times New Roman" panose="02020603050405020304" pitchFamily="18" charset="0"/>
            </a:endParaRPr>
          </a:p>
          <a:p>
            <a:pPr marL="0" indent="0">
              <a:buNone/>
            </a:pPr>
            <a:r>
              <a:rPr lang="en-IN" sz="8000" dirty="0">
                <a:latin typeface="Times New Roman" panose="02020603050405020304" pitchFamily="18" charset="0"/>
                <a:cs typeface="Times New Roman" panose="02020603050405020304" pitchFamily="18" charset="0"/>
              </a:rPr>
              <a:t>TOOLS:</a:t>
            </a:r>
          </a:p>
          <a:p>
            <a:pPr marL="0" indent="0">
              <a:buNone/>
            </a:pPr>
            <a:r>
              <a:rPr lang="en-IN" sz="8000" dirty="0">
                <a:latin typeface="Times New Roman" panose="02020603050405020304" pitchFamily="18" charset="0"/>
                <a:cs typeface="Times New Roman" panose="02020603050405020304" pitchFamily="18" charset="0"/>
              </a:rPr>
              <a:t>	Front-End:  Visual Studio Code</a:t>
            </a:r>
          </a:p>
          <a:p>
            <a:pPr marL="0" indent="0">
              <a:buNone/>
            </a:pPr>
            <a:r>
              <a:rPr lang="en-IN" sz="8000" dirty="0">
                <a:latin typeface="Times New Roman" panose="02020603050405020304" pitchFamily="18" charset="0"/>
                <a:cs typeface="Times New Roman" panose="02020603050405020304" pitchFamily="18" charset="0"/>
              </a:rPr>
              <a:t>	Back-End:  </a:t>
            </a:r>
            <a:r>
              <a:rPr lang="en-US" sz="8000" dirty="0">
                <a:latin typeface="Times New Roman" panose="02020603050405020304" pitchFamily="18" charset="0"/>
                <a:cs typeface="Times New Roman" panose="02020603050405020304" pitchFamily="18" charset="0"/>
              </a:rPr>
              <a:t>STS4(Spring Tool Suite 4), PostgreSQL</a:t>
            </a:r>
          </a:p>
          <a:p>
            <a:pPr marL="0" indent="0">
              <a:buNone/>
            </a:pPr>
            <a:r>
              <a:rPr lang="en-US" sz="8000" dirty="0">
                <a:latin typeface="Times New Roman" panose="02020603050405020304" pitchFamily="18" charset="0"/>
                <a:cs typeface="Times New Roman" panose="02020603050405020304" pitchFamily="18" charset="0"/>
              </a:rPr>
              <a:t>	Browser:     Google Chrome For Development</a:t>
            </a:r>
          </a:p>
          <a:p>
            <a:pPr marL="0" indent="0">
              <a:buNone/>
            </a:pPr>
            <a:r>
              <a:rPr lang="en-US" sz="8000" dirty="0">
                <a:latin typeface="Times New Roman" panose="02020603050405020304" pitchFamily="18" charset="0"/>
                <a:cs typeface="Times New Roman" panose="02020603050405020304" pitchFamily="18" charset="0"/>
              </a:rPr>
              <a:t>	     </a:t>
            </a:r>
          </a:p>
          <a:p>
            <a:pPr marL="0" indent="0">
              <a:buNone/>
            </a:pPr>
            <a:r>
              <a:rPr lang="en-US" sz="7400" dirty="0"/>
              <a:t>	</a:t>
            </a:r>
          </a:p>
          <a:p>
            <a:pPr marL="0" indent="0">
              <a:buNone/>
            </a:pPr>
            <a:endParaRPr lang="en-IN" dirty="0"/>
          </a:p>
          <a:p>
            <a:pPr marL="0" indent="0">
              <a:buNone/>
            </a:pP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491" y="-363985"/>
            <a:ext cx="10755017" cy="1326321"/>
          </a:xfrm>
        </p:spPr>
        <p:txBody>
          <a:bodyPr/>
          <a:lstStyle/>
          <a:p>
            <a:r>
              <a:rPr lang="en-IN" dirty="0">
                <a:latin typeface="Times New Roman" panose="02020603050405020304" pitchFamily="18" charset="0"/>
                <a:cs typeface="Times New Roman" panose="02020603050405020304" pitchFamily="18" charset="0"/>
              </a:rPr>
              <a:t>modules</a:t>
            </a:r>
          </a:p>
        </p:txBody>
      </p:sp>
      <p:sp>
        <p:nvSpPr>
          <p:cNvPr id="3" name="Content Placeholder 2"/>
          <p:cNvSpPr>
            <a:spLocks noGrp="1"/>
          </p:cNvSpPr>
          <p:nvPr>
            <p:ph idx="1"/>
          </p:nvPr>
        </p:nvSpPr>
        <p:spPr>
          <a:xfrm>
            <a:off x="461033" y="631247"/>
            <a:ext cx="10353762" cy="6004811"/>
          </a:xfrm>
        </p:spPr>
        <p:txBody>
          <a:bodyPr>
            <a:noAutofit/>
          </a:bodyPr>
          <a:lstStyle/>
          <a:p>
            <a:pPr>
              <a:lnSpc>
                <a:spcPct val="150000"/>
              </a:lnSpc>
            </a:pPr>
            <a:r>
              <a:rPr lang="en-US" dirty="0">
                <a:latin typeface="Times New Roman" panose="02020603050405020304" pitchFamily="18" charset="0"/>
                <a:cs typeface="Times New Roman" panose="02020603050405020304" pitchFamily="18" charset="0"/>
              </a:rPr>
              <a:t>The system after careful analysis has been identified to be presented with the following modules and roles. The modules involved are: 				</a:t>
            </a:r>
          </a:p>
          <a:p>
            <a:pPr marL="0" indent="0">
              <a:lnSpc>
                <a:spcPct val="150000"/>
              </a:lnSpc>
              <a:buNone/>
            </a:pPr>
            <a:r>
              <a:rPr lang="en-US" dirty="0">
                <a:latin typeface="Times New Roman" panose="02020603050405020304" pitchFamily="18" charset="0"/>
                <a:cs typeface="Times New Roman" panose="02020603050405020304" pitchFamily="18" charset="0"/>
              </a:rPr>
              <a:t>               Administrator </a:t>
            </a:r>
          </a:p>
          <a:p>
            <a:pPr marL="457200" lvl="1" indent="0">
              <a:lnSpc>
                <a:spcPct val="150000"/>
              </a:lnSpc>
              <a:buNone/>
            </a:pPr>
            <a:r>
              <a:rPr lang="en-US" sz="2000" dirty="0">
                <a:latin typeface="Times New Roman" panose="02020603050405020304" pitchFamily="18" charset="0"/>
                <a:cs typeface="Times New Roman" panose="02020603050405020304" pitchFamily="18" charset="0"/>
              </a:rPr>
              <a:t>	 Moderators </a:t>
            </a:r>
          </a:p>
          <a:p>
            <a:pPr marL="457200" lvl="1" indent="0">
              <a:lnSpc>
                <a:spcPct val="150000"/>
              </a:lnSpc>
              <a:buNone/>
            </a:pPr>
            <a:r>
              <a:rPr lang="en-US" sz="2000" dirty="0">
                <a:latin typeface="Times New Roman" panose="02020603050405020304" pitchFamily="18" charset="0"/>
                <a:cs typeface="Times New Roman" panose="02020603050405020304" pitchFamily="18" charset="0"/>
              </a:rPr>
              <a:t>	 Users</a:t>
            </a: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ADMINISTRATOR:   </a:t>
            </a:r>
            <a:r>
              <a:rPr lang="en-US" sz="2000" dirty="0">
                <a:latin typeface="Times New Roman" panose="02020603050405020304" pitchFamily="18" charset="0"/>
                <a:cs typeface="Times New Roman" panose="02020603050405020304" pitchFamily="18" charset="0"/>
              </a:rPr>
              <a:t>The administrator is the super user of this application. Only admin have access into this admin page. Admin may be the owner of the shop. The administrator has all the information about all the users and about all products. </a:t>
            </a:r>
          </a:p>
          <a:p>
            <a:pPr marL="457200" lvl="1" indent="0">
              <a:lnSpc>
                <a:spcPct val="150000"/>
              </a:lnSpc>
              <a:buNone/>
            </a:pP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module is divided into different sub-modules. </a:t>
            </a:r>
          </a:p>
          <a:p>
            <a:pPr marL="800100" lvl="1" indent="-342900">
              <a:lnSpc>
                <a:spcPct val="150000"/>
              </a:lnSpc>
              <a:buAutoNum type="arabicPeriod"/>
            </a:pPr>
            <a:r>
              <a:rPr lang="en-US" sz="2000" dirty="0">
                <a:latin typeface="Times New Roman" panose="02020603050405020304" pitchFamily="18" charset="0"/>
                <a:cs typeface="Times New Roman" panose="02020603050405020304" pitchFamily="18" charset="0"/>
              </a:rPr>
              <a:t> Manage Moderators          4.   Manage Orders</a:t>
            </a:r>
          </a:p>
          <a:p>
            <a:pPr marL="800100" lvl="1" indent="-342900">
              <a:lnSpc>
                <a:spcPct val="150000"/>
              </a:lnSpc>
              <a:buAutoNum type="arabicPeriod"/>
            </a:pPr>
            <a:r>
              <a:rPr lang="en-US" sz="2000" dirty="0">
                <a:latin typeface="Times New Roman" panose="02020603050405020304" pitchFamily="18" charset="0"/>
                <a:cs typeface="Times New Roman" panose="02020603050405020304" pitchFamily="18" charset="0"/>
              </a:rPr>
              <a:t> Manage Products </a:t>
            </a:r>
          </a:p>
          <a:p>
            <a:pPr marL="800100" lvl="1" indent="-342900">
              <a:lnSpc>
                <a:spcPct val="150000"/>
              </a:lnSpc>
              <a:buAutoNum type="arabicPeriod"/>
            </a:pPr>
            <a:r>
              <a:rPr lang="en-US" sz="2000" dirty="0">
                <a:latin typeface="Times New Roman" panose="02020603050405020304" pitchFamily="18" charset="0"/>
                <a:cs typeface="Times New Roman" panose="02020603050405020304" pitchFamily="18" charset="0"/>
              </a:rPr>
              <a:t> Manage Users </a:t>
            </a:r>
          </a:p>
          <a:p>
            <a:pPr marL="457200" lvl="1" indent="0">
              <a:lnSpc>
                <a:spcPct val="150000"/>
              </a:lnSpc>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46602" t="29773" r="25000" b="30097"/>
          <a:stretch>
            <a:fillRect/>
          </a:stretch>
        </p:blipFill>
        <p:spPr>
          <a:xfrm>
            <a:off x="245615" y="506026"/>
            <a:ext cx="5539667" cy="4403326"/>
          </a:xfrm>
          <a:prstGeom prst="rect">
            <a:avLst/>
          </a:prstGeom>
        </p:spPr>
      </p:pic>
      <p:sp>
        <p:nvSpPr>
          <p:cNvPr id="9" name="TextBox 8"/>
          <p:cNvSpPr txBox="1"/>
          <p:nvPr/>
        </p:nvSpPr>
        <p:spPr>
          <a:xfrm>
            <a:off x="1697854" y="5048720"/>
            <a:ext cx="6094520" cy="369332"/>
          </a:xfrm>
          <a:prstGeom prst="rect">
            <a:avLst/>
          </a:prstGeom>
          <a:noFill/>
        </p:spPr>
        <p:txBody>
          <a:bodyPr wrap="square">
            <a:spAutoFit/>
          </a:bodyPr>
          <a:lstStyle/>
          <a:p>
            <a:r>
              <a:rPr lang="en-IN" dirty="0"/>
              <a:t>Fig :  Admin module</a:t>
            </a:r>
          </a:p>
        </p:txBody>
      </p:sp>
      <p:pic>
        <p:nvPicPr>
          <p:cNvPr id="10" name="Picture 9"/>
          <p:cNvPicPr>
            <a:picLocks noChangeAspect="1"/>
          </p:cNvPicPr>
          <p:nvPr/>
        </p:nvPicPr>
        <p:blipFill>
          <a:blip r:embed="rId3"/>
          <a:stretch>
            <a:fillRect/>
          </a:stretch>
        </p:blipFill>
        <p:spPr>
          <a:xfrm>
            <a:off x="6406720" y="506026"/>
            <a:ext cx="5359579" cy="4403326"/>
          </a:xfrm>
          <a:prstGeom prst="rect">
            <a:avLst/>
          </a:prstGeom>
        </p:spPr>
      </p:pic>
      <p:sp>
        <p:nvSpPr>
          <p:cNvPr id="14" name="TextBox 13"/>
          <p:cNvSpPr txBox="1"/>
          <p:nvPr/>
        </p:nvSpPr>
        <p:spPr>
          <a:xfrm>
            <a:off x="7672526" y="5088678"/>
            <a:ext cx="6094520" cy="369332"/>
          </a:xfrm>
          <a:prstGeom prst="rect">
            <a:avLst/>
          </a:prstGeom>
          <a:noFill/>
        </p:spPr>
        <p:txBody>
          <a:bodyPr wrap="square">
            <a:spAutoFit/>
          </a:bodyPr>
          <a:lstStyle/>
          <a:p>
            <a:r>
              <a:rPr lang="en-IN" dirty="0"/>
              <a:t>Fig : User case diagram for admin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0"/>
            <a:ext cx="10353761" cy="1326321"/>
          </a:xfrm>
        </p:spPr>
        <p:txBody>
          <a:bodyPr/>
          <a:lstStyle/>
          <a:p>
            <a:r>
              <a:rPr lang="en-US" dirty="0"/>
              <a:t>DATA FLOW DIAGRAM FOR ADMIN</a:t>
            </a:r>
            <a:endParaRPr lang="en-IN" dirty="0"/>
          </a:p>
        </p:txBody>
      </p:sp>
      <p:pic>
        <p:nvPicPr>
          <p:cNvPr id="4" name="Content Placeholder 3"/>
          <p:cNvPicPr>
            <a:picLocks noGrp="1" noChangeAspect="1"/>
          </p:cNvPicPr>
          <p:nvPr>
            <p:ph idx="1"/>
          </p:nvPr>
        </p:nvPicPr>
        <p:blipFill rotWithShape="1">
          <a:blip r:embed="rId2"/>
          <a:srcRect l="7098" t="25453" r="17955" b="8488"/>
          <a:stretch>
            <a:fillRect/>
          </a:stretch>
        </p:blipFill>
        <p:spPr>
          <a:xfrm>
            <a:off x="2929629" y="1704511"/>
            <a:ext cx="6674460" cy="44122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5624" y="364919"/>
            <a:ext cx="11319633" cy="6169046"/>
          </a:xfrm>
        </p:spPr>
        <p:txBody>
          <a:bodyPr/>
          <a:lstStyle/>
          <a:p>
            <a:pPr>
              <a:lnSpc>
                <a:spcPct val="150000"/>
              </a:lnSpc>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MODERATORS:   </a:t>
            </a:r>
            <a:r>
              <a:rPr lang="en-US" dirty="0">
                <a:latin typeface="Times New Roman" panose="02020603050405020304" pitchFamily="18" charset="0"/>
                <a:cs typeface="Times New Roman" panose="02020603050405020304" pitchFamily="18" charset="0"/>
              </a:rPr>
              <a:t>A moderator is considered as a staff who can manage orders for the time being. As a future update moderator may give facility to add and manage his own products. Moderators can reduce the work load of admin. Now moderator has all the privilege an admin having except managing other moderators. He can add products and users. He can also check the orders and edit his profile.</a:t>
            </a:r>
          </a:p>
          <a:p>
            <a:pPr marL="0" indent="0">
              <a:buNone/>
            </a:pPr>
            <a:r>
              <a:rPr lang="en-US" dirty="0">
                <a:latin typeface="Times New Roman" panose="02020603050405020304" pitchFamily="18" charset="0"/>
                <a:cs typeface="Times New Roman" panose="02020603050405020304" pitchFamily="18" charset="0"/>
              </a:rPr>
              <a:t>	 Manage products </a:t>
            </a:r>
          </a:p>
          <a:p>
            <a:pPr marL="0" indent="0">
              <a:buNone/>
            </a:pPr>
            <a:r>
              <a:rPr lang="en-US" dirty="0">
                <a:latin typeface="Times New Roman" panose="02020603050405020304" pitchFamily="18" charset="0"/>
                <a:cs typeface="Times New Roman" panose="02020603050405020304" pitchFamily="18" charset="0"/>
              </a:rPr>
              <a:t>	 Manage users </a:t>
            </a:r>
          </a:p>
          <a:p>
            <a:pPr marL="0" indent="0">
              <a:buNone/>
            </a:pPr>
            <a:r>
              <a:rPr lang="en-US" dirty="0">
                <a:latin typeface="Times New Roman" panose="02020603050405020304" pitchFamily="18" charset="0"/>
                <a:cs typeface="Times New Roman" panose="02020603050405020304" pitchFamily="18" charset="0"/>
              </a:rPr>
              <a:t>	 Manage orders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IN" dirty="0"/>
              <a:t>	</a:t>
            </a:r>
          </a:p>
        </p:txBody>
      </p:sp>
      <p:pic>
        <p:nvPicPr>
          <p:cNvPr id="5" name="Picture 4"/>
          <p:cNvPicPr>
            <a:picLocks noChangeAspect="1"/>
          </p:cNvPicPr>
          <p:nvPr/>
        </p:nvPicPr>
        <p:blipFill rotWithShape="1">
          <a:blip r:embed="rId2"/>
          <a:srcRect l="46325" t="44272" r="24039" b="32427"/>
          <a:stretch>
            <a:fillRect/>
          </a:stretch>
        </p:blipFill>
        <p:spPr>
          <a:xfrm>
            <a:off x="4065973" y="3577700"/>
            <a:ext cx="4944862" cy="2186919"/>
          </a:xfrm>
          <a:prstGeom prst="rect">
            <a:avLst/>
          </a:prstGeom>
        </p:spPr>
      </p:pic>
      <p:sp>
        <p:nvSpPr>
          <p:cNvPr id="7" name="TextBox 6"/>
          <p:cNvSpPr txBox="1"/>
          <p:nvPr/>
        </p:nvSpPr>
        <p:spPr>
          <a:xfrm>
            <a:off x="5160145" y="5964626"/>
            <a:ext cx="6094520"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Fig : Moderator Module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177" y="444816"/>
            <a:ext cx="10353762" cy="6098025"/>
          </a:xfrm>
        </p:spPr>
        <p:txBody>
          <a:bodyPr/>
          <a:lstStyle/>
          <a:p>
            <a:pPr>
              <a:buFont typeface="Wingdings" panose="05000000000000000000" pitchFamily="2" charset="2"/>
              <a:buChar char="q"/>
            </a:pPr>
            <a:r>
              <a:rPr lang="en-IN" dirty="0"/>
              <a:t>USERS </a:t>
            </a:r>
          </a:p>
          <a:p>
            <a:pPr marL="0" indent="0">
              <a:buNone/>
            </a:pPr>
            <a:endParaRPr lang="en-IN" dirty="0"/>
          </a:p>
        </p:txBody>
      </p:sp>
      <p:pic>
        <p:nvPicPr>
          <p:cNvPr id="5" name="Picture 4"/>
          <p:cNvPicPr>
            <a:picLocks noChangeAspect="1"/>
          </p:cNvPicPr>
          <p:nvPr/>
        </p:nvPicPr>
        <p:blipFill rotWithShape="1">
          <a:blip r:embed="rId2"/>
          <a:srcRect l="42816" t="23430" r="27621" b="39417"/>
          <a:stretch>
            <a:fillRect/>
          </a:stretch>
        </p:blipFill>
        <p:spPr>
          <a:xfrm>
            <a:off x="2352581" y="967665"/>
            <a:ext cx="4296793" cy="3037389"/>
          </a:xfrm>
          <a:prstGeom prst="rect">
            <a:avLst/>
          </a:prstGeom>
        </p:spPr>
      </p:pic>
      <p:sp>
        <p:nvSpPr>
          <p:cNvPr id="7" name="TextBox 6"/>
          <p:cNvSpPr txBox="1"/>
          <p:nvPr/>
        </p:nvSpPr>
        <p:spPr>
          <a:xfrm>
            <a:off x="3429000" y="4158571"/>
            <a:ext cx="6094520" cy="369332"/>
          </a:xfrm>
          <a:prstGeom prst="rect">
            <a:avLst/>
          </a:prstGeom>
          <a:noFill/>
        </p:spPr>
        <p:txBody>
          <a:bodyPr wrap="square">
            <a:spAutoFit/>
          </a:bodyPr>
          <a:lstStyle/>
          <a:p>
            <a:r>
              <a:rPr lang="en-IN" dirty="0"/>
              <a:t>Fig : User Module</a:t>
            </a:r>
          </a:p>
        </p:txBody>
      </p:sp>
      <p:sp>
        <p:nvSpPr>
          <p:cNvPr id="9" name="TextBox 8"/>
          <p:cNvSpPr txBox="1"/>
          <p:nvPr/>
        </p:nvSpPr>
        <p:spPr>
          <a:xfrm>
            <a:off x="1094172" y="4719949"/>
            <a:ext cx="10429043" cy="24468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t>Registration :  </a:t>
            </a:r>
            <a:r>
              <a:rPr lang="en-US" dirty="0"/>
              <a:t>A new user will have to register in the system by providing essential details in order to view the products in the system. The admin must accept a new user by unblocking him. </a:t>
            </a:r>
          </a:p>
          <a:p>
            <a:pPr marL="285750" indent="-285750">
              <a:lnSpc>
                <a:spcPct val="150000"/>
              </a:lnSpc>
              <a:buFont typeface="Arial" panose="020B0604020202020204" pitchFamily="34" charset="0"/>
              <a:buChar char="•"/>
            </a:pPr>
            <a:r>
              <a:rPr lang="en-IN" dirty="0"/>
              <a:t>Login</a:t>
            </a:r>
            <a:r>
              <a:rPr lang="en-US" dirty="0"/>
              <a:t> :  A user must login with his user name and password to the system after registration.</a:t>
            </a:r>
          </a:p>
          <a:p>
            <a:pPr>
              <a:lnSpc>
                <a:spcPct val="150000"/>
              </a:lnSpc>
            </a:pPr>
            <a:endParaRPr lang="en-IN" dirty="0"/>
          </a:p>
          <a:p>
            <a:pPr marL="285750" indent="-285750">
              <a:buFont typeface="Arial" panose="020B0604020202020204" pitchFamily="34" charset="0"/>
              <a:buChar char="•"/>
            </a:pPr>
            <a:endParaRPr lang="en-IN"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40</TotalTime>
  <Words>668</Words>
  <Application>Microsoft Office PowerPoint</Application>
  <PresentationFormat>Widescreen</PresentationFormat>
  <Paragraphs>83</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Bookman Old Style</vt:lpstr>
      <vt:lpstr>Rockwell</vt:lpstr>
      <vt:lpstr>Times New Roman</vt:lpstr>
      <vt:lpstr>Wingdings</vt:lpstr>
      <vt:lpstr>Damask</vt:lpstr>
      <vt:lpstr>PowerPoint Presentation</vt:lpstr>
      <vt:lpstr>Project objective</vt:lpstr>
      <vt:lpstr>introduction</vt:lpstr>
      <vt:lpstr>TECHNOLOGIES AND TOOLS USED</vt:lpstr>
      <vt:lpstr>modules</vt:lpstr>
      <vt:lpstr>PowerPoint Presentation</vt:lpstr>
      <vt:lpstr>DATA FLOW DIAGRAM FOR ADMIN</vt:lpstr>
      <vt:lpstr>PowerPoint Presentation</vt:lpstr>
      <vt:lpstr>PowerPoint Presentation</vt:lpstr>
      <vt:lpstr>User case diagram for customer</vt:lpstr>
      <vt:lpstr>DATA FLOW DIAGRAM FOR USER LOGIN</vt:lpstr>
      <vt:lpstr>DATA FLOW DIAGRAM FOR ACCOUNT CREATION</vt:lpstr>
      <vt:lpstr>DATA FLOW DIAGRAM FOR PRODUCT SEARCH</vt:lpstr>
      <vt:lpstr>DATABASE SCHEMA</vt:lpstr>
      <vt:lpstr>HOME PAGE(Shop For Home)</vt:lpstr>
      <vt:lpstr>SIGN UP</vt:lpstr>
      <vt:lpstr>Sign in</vt:lpstr>
      <vt:lpstr>Home Page after login</vt:lpstr>
      <vt:lpstr>CART OPTION</vt:lpstr>
      <vt:lpstr>WISHLIST</vt:lpstr>
      <vt:lpstr>ORDERS INFO</vt:lpstr>
      <vt:lpstr>EDIT PROFILE</vt:lpstr>
      <vt:lpstr>ADMIN ACTIONS </vt:lpstr>
      <vt:lpstr>User Management </vt:lpstr>
      <vt:lpstr>Products managements,  bulk upload &amp; download sales report</vt:lpstr>
      <vt:lpstr>Generate discounts</vt:lpstr>
      <vt:lpstr>CLOUD DEPLOYMENT</vt:lpstr>
      <vt:lpstr>CLOUD DEPLYOMENT</vt:lpstr>
      <vt:lpstr>CLOUD DEPLOYMENT</vt:lpstr>
      <vt:lpstr>CLOUD DEPLYOMENT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VENKATESH_CSE _106</dc:creator>
  <cp:lastModifiedBy>Snehal Hubale</cp:lastModifiedBy>
  <cp:revision>38</cp:revision>
  <dcterms:created xsi:type="dcterms:W3CDTF">2022-06-26T09:21:00Z</dcterms:created>
  <dcterms:modified xsi:type="dcterms:W3CDTF">2022-08-26T11:57:17Z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40007CB0B3AB4F9C97D96C931F0C090A</vt:lpwstr>
  </property>
  <property fmtid="{D5CDD505-2E9C-101B-9397-08002B2CF9AE}" pid="3" name="KSOProductBuildVer">
    <vt:lpwstr>1033-11.2.0.11254</vt:lpwstr>
  </property>
</Properties>
</file>